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4" r:id="rId2"/>
    <p:sldId id="267" r:id="rId3"/>
    <p:sldId id="270" r:id="rId4"/>
    <p:sldId id="273" r:id="rId5"/>
    <p:sldId id="276" r:id="rId6"/>
    <p:sldId id="27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75300" autoAdjust="0"/>
  </p:normalViewPr>
  <p:slideViewPr>
    <p:cSldViewPr>
      <p:cViewPr varScale="1">
        <p:scale>
          <a:sx n="114" d="100"/>
          <a:sy n="114" d="100"/>
        </p:scale>
        <p:origin x="1524" y="10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100" d="100"/>
          <a:sy n="100" d="100"/>
        </p:scale>
        <p:origin x="2454" y="-8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E8D732-111D-48B4-9865-3BD64E8B178A}" type="datetimeFigureOut">
              <a:rPr lang="en-US" smtClean="0"/>
              <a:t>4/4/2023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Shortened Title (Author)</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1EA0F-5DF0-43BA-8D61-B322E0849891}" type="slidenum">
              <a:rPr lang="en-US" smtClean="0"/>
              <a:t>‹#›</a:t>
            </a:fld>
            <a:endParaRPr lang="en-US" dirty="0"/>
          </a:p>
        </p:txBody>
      </p:sp>
    </p:spTree>
    <p:extLst>
      <p:ext uri="{BB962C8B-B14F-4D97-AF65-F5344CB8AC3E}">
        <p14:creationId xmlns:p14="http://schemas.microsoft.com/office/powerpoint/2010/main" val="515913181"/>
      </p:ext>
    </p:extLst>
  </p:cSld>
  <p:clrMap bg1="lt1" tx1="dk1" bg2="lt2" tx2="dk2" accent1="accent1" accent2="accent2" accent3="accent3" accent4="accent4" accent5="accent5" accent6="accent6" hlink="hlink" folHlink="folHlink"/>
  <p:notesStyle>
    <a:lvl1pPr marL="0" algn="l" defTabSz="914400" rtl="0" eaLnBrk="1" latinLnBrk="0" hangingPunct="1">
      <a:spcAft>
        <a:spcPts val="600"/>
      </a:spcAft>
      <a:tabLst>
        <a:tab pos="457200" algn="l"/>
      </a:tabLst>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B634CF1-BA75-408A-B5BF-AF1B18688D26}" type="slidenum">
              <a:rPr lang="en-US" altLang="en-US"/>
              <a:pPr eaLnBrk="1" hangingPunct="1">
                <a:spcBef>
                  <a:spcPct val="0"/>
                </a:spcBef>
              </a:pPr>
              <a:t>1</a:t>
            </a:fld>
            <a:endParaRPr lang="en-US" altLang="en-US"/>
          </a:p>
        </p:txBody>
      </p:sp>
      <p:sp>
        <p:nvSpPr>
          <p:cNvPr id="21507"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67" tIns="44440" rIns="90467" bIns="44440" numCol="1" anchor="t" anchorCtr="0" compatLnSpc="1">
            <a:prstTxWarp prst="textNoShape">
              <a:avLst/>
            </a:prstTxWarp>
          </a:bodyPr>
          <a:lstStyle/>
          <a:p>
            <a:pPr defTabSz="931863" eaLnBrk="1" hangingPunct="1">
              <a:spcBef>
                <a:spcPct val="0"/>
              </a:spcBef>
            </a:pPr>
            <a:r>
              <a:rPr lang="en-US" altLang="en-US" dirty="0"/>
              <a:t>This file presents an assertion-evidence template for making effective slides for scientific presentations. Although much about the layout and typography contrasts sharply with the defaults of PowerPoint, these changes are done so to make the slides more effective at communicating technical information. The design advocated by this template arises from Chapter 4 of </a:t>
            </a:r>
            <a:r>
              <a:rPr lang="en-US" altLang="en-US" i="1" dirty="0"/>
              <a:t>The Craft of Scientific Presentations, </a:t>
            </a:r>
            <a:r>
              <a:rPr lang="en-US" altLang="en-US" dirty="0"/>
              <a:t>2</a:t>
            </a:r>
            <a:r>
              <a:rPr lang="en-US" altLang="en-US" baseline="30000" dirty="0"/>
              <a:t>nd</a:t>
            </a:r>
            <a:r>
              <a:rPr lang="en-US" altLang="en-US" dirty="0"/>
              <a:t> edition</a:t>
            </a:r>
            <a:r>
              <a:rPr lang="en-US" altLang="en-US" i="1" dirty="0"/>
              <a:t> </a:t>
            </a:r>
            <a:r>
              <a:rPr lang="en-US" altLang="en-US" dirty="0"/>
              <a:t>(Springer, 2013). The homepage for this template exists at the following</a:t>
            </a:r>
            <a:r>
              <a:rPr lang="en-US" altLang="en-US" baseline="0" dirty="0"/>
              <a:t> website</a:t>
            </a:r>
            <a:r>
              <a:rPr lang="en-US" altLang="en-US" dirty="0"/>
              <a:t>:</a:t>
            </a:r>
          </a:p>
          <a:p>
            <a:pPr defTabSz="931863" eaLnBrk="1" hangingPunct="1">
              <a:spcBef>
                <a:spcPct val="0"/>
              </a:spcBef>
              <a:tabLst>
                <a:tab pos="457200" algn="l"/>
                <a:tab pos="2514600" algn="ctr"/>
              </a:tabLst>
            </a:pPr>
            <a:r>
              <a:rPr lang="en-US" altLang="en-US" dirty="0"/>
              <a:t>		http://www.assertion-evidence.com</a:t>
            </a:r>
          </a:p>
          <a:p>
            <a:pPr defTabSz="931863" eaLnBrk="1" hangingPunct="1">
              <a:spcBef>
                <a:spcPct val="0"/>
              </a:spcBef>
            </a:pPr>
            <a:r>
              <a:rPr lang="en-US" altLang="en-US" dirty="0"/>
              <a:t> 	Right now you are viewing the notes pages. To work on the slides, click on “Slide” under “View.” </a:t>
            </a:r>
            <a:r>
              <a:rPr lang="en-US" altLang="en-US" baseline="0" dirty="0"/>
              <a:t> </a:t>
            </a:r>
            <a:r>
              <a:rPr lang="en-US" altLang="en-US" dirty="0"/>
              <a:t>Tip: When creating a new presentation, </a:t>
            </a:r>
            <a:r>
              <a:rPr lang="en-US" altLang="en-US" b="1" dirty="0"/>
              <a:t>save</a:t>
            </a:r>
            <a:r>
              <a:rPr lang="en-US" altLang="en-US" dirty="0"/>
              <a:t> this file </a:t>
            </a:r>
            <a:r>
              <a:rPr lang="en-US" altLang="en-US" b="1" dirty="0"/>
              <a:t>as</a:t>
            </a:r>
            <a:r>
              <a:rPr lang="en-US" altLang="en-US" dirty="0"/>
              <a:t> the name of your presentation.  Warning: </a:t>
            </a:r>
            <a:r>
              <a:rPr lang="en-US" altLang="en-US" sz="1200" i="1" dirty="0"/>
              <a:t>You are more than welcome to use this template for your presentation slides. You may not, though, distribute this template for profit or distribute this template without giving credit to the source:</a:t>
            </a:r>
            <a:r>
              <a:rPr lang="en-US" altLang="en-US" sz="1200" i="1" baseline="0" dirty="0"/>
              <a:t> http://www.assertion-evidence.com/</a:t>
            </a:r>
            <a:endParaRPr lang="en-US" altLang="en-US" dirty="0"/>
          </a:p>
          <a:p>
            <a:pPr eaLnBrk="1" hangingPunct="1">
              <a:spcBef>
                <a:spcPct val="0"/>
              </a:spcBef>
            </a:pPr>
            <a:r>
              <a:rPr lang="en-US" altLang="en-US" dirty="0"/>
              <a:t>	This slide is for the title slide of a presentation. Consider inserting an image that helps</a:t>
            </a:r>
            <a:r>
              <a:rPr lang="en-US" altLang="en-US" baseline="0" dirty="0"/>
              <a:t> orient the audience to the title. You should not leave this slide until the audience feel comfortable with the title. </a:t>
            </a:r>
            <a:r>
              <a:rPr lang="en-US" altLang="en-US" dirty="0"/>
              <a:t>Spending more time with this slide is good because a common mistake in presentations is to leave the title slide too</a:t>
            </a:r>
            <a:r>
              <a:rPr lang="en-US" altLang="en-US" baseline="0" dirty="0"/>
              <a:t> soon</a:t>
            </a:r>
            <a:r>
              <a:rPr lang="en-US" altLang="en-US" dirty="0"/>
              <a:t>. Because of this mistake, many in the audience do not have the chance to comprehend the key details of the title. See pages 172-184 in </a:t>
            </a:r>
            <a:r>
              <a:rPr lang="en-US" altLang="en-US" i="1" dirty="0"/>
              <a:t>The Craft of Scientific Presentations, </a:t>
            </a:r>
            <a:r>
              <a:rPr lang="en-US" altLang="en-US" dirty="0"/>
              <a:t>2</a:t>
            </a:r>
            <a:r>
              <a:rPr lang="en-US" altLang="en-US" baseline="30000" dirty="0"/>
              <a:t>nd</a:t>
            </a:r>
            <a:r>
              <a:rPr lang="en-US" altLang="en-US" dirty="0"/>
              <a:t> ed. (CSP). </a:t>
            </a:r>
          </a:p>
        </p:txBody>
      </p:sp>
    </p:spTree>
    <p:extLst>
      <p:ext uri="{BB962C8B-B14F-4D97-AF65-F5344CB8AC3E}">
        <p14:creationId xmlns:p14="http://schemas.microsoft.com/office/powerpoint/2010/main" val="3243943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03751563-C46E-495D-9D9F-6F4CE413D41E}" type="slidenum">
              <a:rPr lang="en-US" altLang="en-US" sz="1200" b="0">
                <a:solidFill>
                  <a:schemeClr val="tx1"/>
                </a:solidFill>
              </a:rPr>
              <a:pPr eaLnBrk="1" hangingPunct="1"/>
              <a:t>2</a:t>
            </a:fld>
            <a:endParaRPr lang="en-US" altLang="en-US" sz="1200" b="0">
              <a:solidFill>
                <a:schemeClr val="tx1"/>
              </a:solidFill>
            </a:endParaRPr>
          </a:p>
        </p:txBody>
      </p:sp>
      <p:sp>
        <p:nvSpPr>
          <p:cNvPr id="26627"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r>
              <a:rPr lang="en-US" altLang="en-US" dirty="0"/>
              <a:t>Mapping slide for the presentation (note that a background slide or a slide justifying the importance might precede this slide). A common mistake with mapping slides is to give the audience simply an unmemorable bulleted list of topics (including the names “Introduction” and “Conclusion” and “Questions”). Such a list is quickly forgotten after the slide is removed.</a:t>
            </a:r>
          </a:p>
          <a:p>
            <a:pPr eaLnBrk="1" hangingPunct="1">
              <a:spcBef>
                <a:spcPct val="0"/>
              </a:spcBef>
            </a:pPr>
            <a:r>
              <a:rPr lang="en-US" altLang="en-US" dirty="0"/>
              <a:t>	On a mapping slide, take the opportunity to show a key image or perhaps a representative image for each major section of the presentation. In the second case, each image would be repeated on the first visual of the corresponding section and would remind the audience that they have arrived to a major section of the presentation’s middle. </a:t>
            </a:r>
          </a:p>
          <a:p>
            <a:pPr eaLnBrk="1" hangingPunct="1">
              <a:spcBef>
                <a:spcPct val="0"/>
              </a:spcBef>
            </a:pPr>
            <a:r>
              <a:rPr lang="en-US" altLang="en-US" dirty="0"/>
              <a:t>	In regards to the names “Introduction” and “Conclusion,” every talk has those sections, and the names are ignored by audiences. So why state them? Also, for the divisions that you do have, find a logical and parallel grouping. Note that groups of two’s, three’s, and four’s are much easier to remember and are not so nearly intimidating as groups of five’s, six’s, and seven’s. See the discussion of mapping slides in </a:t>
            </a:r>
            <a:r>
              <a:rPr lang="en-US" altLang="en-US" i="1" dirty="0"/>
              <a:t>The Craft of Scientific Presentations, 2</a:t>
            </a:r>
            <a:r>
              <a:rPr lang="en-US" altLang="en-US" i="1" baseline="30000" dirty="0"/>
              <a:t>nd</a:t>
            </a:r>
            <a:r>
              <a:rPr lang="en-US" altLang="en-US" i="1" dirty="0"/>
              <a:t> ed. (pages 177-181).</a:t>
            </a:r>
          </a:p>
        </p:txBody>
      </p:sp>
    </p:spTree>
    <p:extLst>
      <p:ext uri="{BB962C8B-B14F-4D97-AF65-F5344CB8AC3E}">
        <p14:creationId xmlns:p14="http://schemas.microsoft.com/office/powerpoint/2010/main" val="393842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7DB5FA9A-9F35-4DD2-8106-16AAEDC57A8D}" type="slidenum">
              <a:rPr lang="en-US" altLang="en-US" sz="1200" b="0">
                <a:solidFill>
                  <a:schemeClr val="tx1"/>
                </a:solidFill>
              </a:rPr>
              <a:pPr eaLnBrk="1" hangingPunct="1"/>
              <a:t>3</a:t>
            </a:fld>
            <a:endParaRPr lang="en-US" altLang="en-US" sz="1200" b="0">
              <a:solidFill>
                <a:schemeClr val="tx1"/>
              </a:solidFill>
            </a:endParaRPr>
          </a:p>
        </p:txBody>
      </p:sp>
      <p:sp>
        <p:nvSpPr>
          <p:cNvPr id="29699"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r>
              <a:rPr lang="en-US" altLang="en-US" dirty="0"/>
              <a:t>Body slide from the first section of the presentation’s middle. Consider having the first-topic image from the mapping slide repeated here. Use the headline (no more than two lines) to make an assertion about this topic. In the body of the slide, support that headline with images and with words, if necessary. See Chapter 4 of </a:t>
            </a:r>
            <a:r>
              <a:rPr lang="en-US" altLang="en-US" i="1" dirty="0"/>
              <a:t>The Craft of Scientific Presentations, 2</a:t>
            </a:r>
            <a:r>
              <a:rPr lang="en-US" altLang="en-US" i="1" baseline="30000" dirty="0"/>
              <a:t>nd</a:t>
            </a:r>
            <a:r>
              <a:rPr lang="en-US" altLang="en-US" i="1" dirty="0"/>
              <a:t> ed</a:t>
            </a:r>
            <a:r>
              <a:rPr lang="en-US" altLang="en-US" dirty="0"/>
              <a:t>.</a:t>
            </a:r>
          </a:p>
          <a:p>
            <a:pPr eaLnBrk="1" hangingPunct="1">
              <a:spcBef>
                <a:spcPct val="0"/>
              </a:spcBef>
            </a:pPr>
            <a:r>
              <a:rPr lang="en-US" altLang="en-US" dirty="0"/>
              <a:t>	This slide shows one orientation for the image and text in the body of the slide. Other orientations appear in this template. Choose the one that best supports your headline assertion.</a:t>
            </a:r>
          </a:p>
          <a:p>
            <a:pPr eaLnBrk="1" hangingPunct="1">
              <a:spcBef>
                <a:spcPct val="0"/>
              </a:spcBef>
            </a:pPr>
            <a:r>
              <a:rPr lang="en-US" altLang="en-US" dirty="0"/>
              <a:t>	Some institutions will insist that you place an institutional logo on each slide. Other institutions recommend a logo on the first slide and the last.  If you do place a logo on each slide, make sure that logo is at the bottom of the slide rather than the top. Placing the logo at the top (the place on a slide that receives the most emphasis) shifts the emphasis away from the work.</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sz="2400" dirty="0"/>
          </a:p>
        </p:txBody>
      </p:sp>
    </p:spTree>
    <p:extLst>
      <p:ext uri="{BB962C8B-B14F-4D97-AF65-F5344CB8AC3E}">
        <p14:creationId xmlns:p14="http://schemas.microsoft.com/office/powerpoint/2010/main" val="314899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334A5EAC-DABE-483C-965B-1A742D07DAA6}" type="slidenum">
              <a:rPr lang="en-US" altLang="en-US" sz="1200" b="0">
                <a:solidFill>
                  <a:schemeClr val="tx1"/>
                </a:solidFill>
              </a:rPr>
              <a:pPr eaLnBrk="1" hangingPunct="1"/>
              <a:t>4</a:t>
            </a:fld>
            <a:endParaRPr lang="en-US" altLang="en-US" sz="1200" b="0">
              <a:solidFill>
                <a:schemeClr val="tx1"/>
              </a:solidFill>
            </a:endParaRPr>
          </a:p>
        </p:txBody>
      </p:sp>
      <p:sp>
        <p:nvSpPr>
          <p:cNvPr id="32771"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r>
              <a:rPr lang="en-US" altLang="en-US" dirty="0"/>
              <a:t>Body slide from the second section of the presentation’s middle. For the first body slide of this second section, consider repeating the corresponding image (or equation) from the mapping slide. Use the headline to make an assertion about this topic. In the body of the slide, support that headline assertion with images and needed callouts. See Chapter 4 of </a:t>
            </a:r>
            <a:r>
              <a:rPr lang="en-US" altLang="en-US" i="1" dirty="0"/>
              <a:t>The Craft of Scientific Presentations, 2</a:t>
            </a:r>
            <a:r>
              <a:rPr lang="en-US" altLang="en-US" i="1" baseline="30000" dirty="0"/>
              <a:t>nd</a:t>
            </a:r>
            <a:r>
              <a:rPr lang="en-US" altLang="en-US" i="1" dirty="0"/>
              <a:t> ed</a:t>
            </a:r>
            <a:r>
              <a:rPr lang="en-US" altLang="en-US" dirty="0"/>
              <a:t>.</a:t>
            </a:r>
          </a:p>
          <a:p>
            <a:pPr eaLnBrk="1" hangingPunct="1">
              <a:spcBef>
                <a:spcPct val="0"/>
              </a:spcBef>
            </a:pPr>
            <a:r>
              <a:rPr lang="en-US" altLang="en-US" dirty="0"/>
              <a:t>	This slide shows one orientation for the image and text in the body of the slide. Other orientations appear in this template. Choose the orientation that best supports your headline assertion.</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372351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3E7B02EC-FB75-4F47-8A6F-A73A8A663488}" type="slidenum">
              <a:rPr lang="en-US" altLang="en-US" sz="1200" b="0">
                <a:solidFill>
                  <a:schemeClr val="tx1"/>
                </a:solidFill>
              </a:rPr>
              <a:pPr eaLnBrk="1" hangingPunct="1"/>
              <a:t>5</a:t>
            </a:fld>
            <a:endParaRPr lang="en-US" altLang="en-US" sz="1200" b="0">
              <a:solidFill>
                <a:schemeClr val="tx1"/>
              </a:solidFill>
            </a:endParaRPr>
          </a:p>
        </p:txBody>
      </p:sp>
      <p:sp>
        <p:nvSpPr>
          <p:cNvPr id="35843"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a:spcBef>
                <a:spcPct val="0"/>
              </a:spcBef>
            </a:pPr>
            <a:r>
              <a:rPr lang="en-US" altLang="en-US" dirty="0"/>
              <a:t>Body slide from the third section of the presentation’s middle. For the first body slide of this third section, consider repeating the corresponding image from the mapping slide. Use the headline to say state an assertion about this topic. In the body of the slide, support that headline with images and with needed callouts. See Chapter 4 of </a:t>
            </a:r>
            <a:r>
              <a:rPr lang="en-US" altLang="en-US" i="1" dirty="0"/>
              <a:t>The Craft of Scientific Presentations, 2</a:t>
            </a:r>
            <a:r>
              <a:rPr lang="en-US" altLang="en-US" i="1" baseline="30000" dirty="0"/>
              <a:t>nd</a:t>
            </a:r>
            <a:r>
              <a:rPr lang="en-US" altLang="en-US" i="1" dirty="0"/>
              <a:t> ed</a:t>
            </a:r>
            <a:r>
              <a:rPr lang="en-US" altLang="en-US" dirty="0"/>
              <a:t>..</a:t>
            </a:r>
          </a:p>
          <a:p>
            <a:pPr eaLnBrk="1" hangingPunct="1">
              <a:spcBef>
                <a:spcPct val="0"/>
              </a:spcBef>
            </a:pPr>
            <a:r>
              <a:rPr lang="en-US" altLang="en-US" dirty="0"/>
              <a:t>	This slide shows one orientation for the image and text in the body of the slide. Other orientations appear in this template. Choose the orientation that best supports your headline assertion.</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sz="2400" dirty="0"/>
          </a:p>
        </p:txBody>
      </p:sp>
    </p:spTree>
    <p:extLst>
      <p:ext uri="{BB962C8B-B14F-4D97-AF65-F5344CB8AC3E}">
        <p14:creationId xmlns:p14="http://schemas.microsoft.com/office/powerpoint/2010/main" val="16336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AFC6425D-EBD0-4F05-BAAB-A9F650A0A876}" type="slidenum">
              <a:rPr lang="en-US" altLang="en-US" sz="1200" b="0">
                <a:solidFill>
                  <a:schemeClr val="tx1"/>
                </a:solidFill>
              </a:rPr>
              <a:pPr eaLnBrk="1" hangingPunct="1"/>
              <a:t>6</a:t>
            </a:fld>
            <a:endParaRPr lang="en-US" altLang="en-US" sz="1200" b="0">
              <a:solidFill>
                <a:schemeClr val="tx1"/>
              </a:solidFill>
            </a:endParaRPr>
          </a:p>
        </p:txBody>
      </p:sp>
      <p:sp>
        <p:nvSpPr>
          <p:cNvPr id="38915" name="Rectangle 2"/>
          <p:cNvSpPr>
            <a:spLocks noGrp="1" noRot="1" noChangeAspect="1" noChangeArrowheads="1" noTextEdit="1"/>
          </p:cNvSpPr>
          <p:nvPr>
            <p:ph type="sldImg"/>
          </p:nvPr>
        </p:nvSpPr>
        <p:spPr bwMode="auto">
          <a:xfrm>
            <a:off x="1160463" y="698500"/>
            <a:ext cx="45386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eaLnBrk="1" hangingPunct="1">
              <a:spcBef>
                <a:spcPct val="0"/>
              </a:spcBef>
            </a:pPr>
            <a:r>
              <a:rPr lang="en-US" altLang="en-US" dirty="0"/>
              <a:t>Conclusion slide. Use the headline (no more than two lines) to state your most important conclusion. Begin the headline with </a:t>
            </a:r>
            <a:r>
              <a:rPr lang="en-US" altLang="en-US" i="1" dirty="0"/>
              <a:t>In summary</a:t>
            </a:r>
            <a:r>
              <a:rPr lang="en-US" altLang="en-US" dirty="0"/>
              <a:t> or </a:t>
            </a:r>
            <a:r>
              <a:rPr lang="en-US" altLang="en-US" i="1" dirty="0"/>
              <a:t>In conclusion</a:t>
            </a:r>
            <a:r>
              <a:rPr lang="en-US" altLang="en-US" dirty="0"/>
              <a:t> to ensure that the audience knows they have come to the presentation’s end. Support that headline with an image and parallel points. </a:t>
            </a:r>
          </a:p>
          <a:p>
            <a:pPr eaLnBrk="1" hangingPunct="1">
              <a:spcBef>
                <a:spcPct val="0"/>
              </a:spcBef>
            </a:pPr>
            <a:r>
              <a:rPr lang="en-US" altLang="en-US" dirty="0"/>
              <a:t>	This slide should be your last slide. Audiences lose patience when they believe that they have come to the end, but other slides follow. </a:t>
            </a:r>
          </a:p>
          <a:p>
            <a:pPr>
              <a:spcBef>
                <a:spcPct val="0"/>
              </a:spcBef>
            </a:pPr>
            <a:r>
              <a:rPr lang="en-US" altLang="en-US" dirty="0"/>
              <a:t>	Notice that the word </a:t>
            </a:r>
            <a:r>
              <a:rPr lang="en-US" altLang="en-US" i="1" dirty="0"/>
              <a:t>Questions</a:t>
            </a:r>
            <a:r>
              <a:rPr lang="en-US" altLang="en-US" dirty="0"/>
              <a:t> appears at the bottom of this slide. That strategy is much more effective than burning a slide with just the word </a:t>
            </a:r>
            <a:r>
              <a:rPr lang="en-US" altLang="en-US" i="1" dirty="0"/>
              <a:t>Questions</a:t>
            </a:r>
            <a:r>
              <a:rPr lang="en-US" altLang="en-US" dirty="0"/>
              <a:t>. This slide allows the audience to look at the most important slide of the presentation during the question period. See </a:t>
            </a:r>
            <a:r>
              <a:rPr lang="en-US" altLang="en-US" i="1" dirty="0"/>
              <a:t>The Craft of Scientific Presentations, 2</a:t>
            </a:r>
            <a:r>
              <a:rPr lang="en-US" altLang="en-US" i="1" baseline="30000" dirty="0"/>
              <a:t>nd</a:t>
            </a:r>
            <a:r>
              <a:rPr lang="en-US" altLang="en-US" i="1" dirty="0"/>
              <a:t> ed</a:t>
            </a:r>
            <a:r>
              <a:rPr lang="en-US" altLang="en-US" dirty="0"/>
              <a:t>.</a:t>
            </a:r>
            <a:r>
              <a:rPr lang="en-US" altLang="en-US" i="1" dirty="0"/>
              <a:t>, </a:t>
            </a:r>
            <a:r>
              <a:rPr lang="en-US" altLang="en-US" dirty="0"/>
              <a:t>pages 182-183. </a:t>
            </a:r>
          </a:p>
        </p:txBody>
      </p:sp>
    </p:spTree>
    <p:extLst>
      <p:ext uri="{BB962C8B-B14F-4D97-AF65-F5344CB8AC3E}">
        <p14:creationId xmlns:p14="http://schemas.microsoft.com/office/powerpoint/2010/main" val="1530445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 y="53975"/>
            <a:ext cx="7772400" cy="646331"/>
          </a:xfrm>
        </p:spPr>
        <p:txBody>
          <a:bodyPr/>
          <a:lstStyle>
            <a:lvl1pPr>
              <a:defRPr sz="3600"/>
            </a:lvl1pPr>
          </a:lstStyle>
          <a:p>
            <a:r>
              <a:rPr lang="en-US"/>
              <a:t>Click to edit Master title style</a:t>
            </a:r>
          </a:p>
        </p:txBody>
      </p:sp>
      <p:sp>
        <p:nvSpPr>
          <p:cNvPr id="3" name="Subtitle 2"/>
          <p:cNvSpPr>
            <a:spLocks noGrp="1"/>
          </p:cNvSpPr>
          <p:nvPr>
            <p:ph type="subTitle" idx="1"/>
          </p:nvPr>
        </p:nvSpPr>
        <p:spPr>
          <a:xfrm>
            <a:off x="76200" y="2514600"/>
            <a:ext cx="4419600" cy="461665"/>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2670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D463299A-589E-41AB-91AB-C28182189A32}" type="slidenum">
              <a:rPr lang="en-US" smtClean="0"/>
              <a:t>‹#›</a:t>
            </a:fld>
            <a:endParaRPr lang="en-US" dirty="0"/>
          </a:p>
        </p:txBody>
      </p:sp>
    </p:spTree>
    <p:extLst>
      <p:ext uri="{BB962C8B-B14F-4D97-AF65-F5344CB8AC3E}">
        <p14:creationId xmlns:p14="http://schemas.microsoft.com/office/powerpoint/2010/main" val="121580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0DAF4B8F-2CB2-4D4A-936A-0528D4CE1465}" type="slidenum">
              <a:rPr lang="en-US" altLang="en-US"/>
              <a:pPr/>
              <a:t>‹#›</a:t>
            </a:fld>
            <a:endParaRPr lang="en-US" altLang="en-US"/>
          </a:p>
        </p:txBody>
      </p:sp>
    </p:spTree>
    <p:extLst>
      <p:ext uri="{BB962C8B-B14F-4D97-AF65-F5344CB8AC3E}">
        <p14:creationId xmlns:p14="http://schemas.microsoft.com/office/powerpoint/2010/main" val="5764858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 y="86380"/>
            <a:ext cx="8915400" cy="523220"/>
          </a:xfrm>
          <a:prstGeom prst="rect">
            <a:avLst/>
          </a:prstGeom>
        </p:spPr>
        <p:txBody>
          <a:bodyPr vert="horz" wrap="square" lIns="91440" tIns="45720" rIns="91440" bIns="45720" rtlCol="0" anchor="t">
            <a:spAutoFit/>
          </a:bodyPr>
          <a:lstStyle/>
          <a:p>
            <a:r>
              <a:rPr lang="en-US"/>
              <a:t>Click to edit Master title style</a:t>
            </a:r>
          </a:p>
        </p:txBody>
      </p:sp>
      <p:sp>
        <p:nvSpPr>
          <p:cNvPr id="3" name="Text Placeholder 2"/>
          <p:cNvSpPr>
            <a:spLocks noGrp="1"/>
          </p:cNvSpPr>
          <p:nvPr>
            <p:ph type="body" idx="1"/>
          </p:nvPr>
        </p:nvSpPr>
        <p:spPr>
          <a:xfrm>
            <a:off x="457200" y="1600200"/>
            <a:ext cx="4876800" cy="461665"/>
          </a:xfrm>
          <a:prstGeom prst="rect">
            <a:avLst/>
          </a:prstGeom>
        </p:spPr>
        <p:txBody>
          <a:bodyPr vert="horz" wrap="square" lIns="91440" tIns="45720" rIns="91440" bIns="45720" rtlCol="0">
            <a:spAutoFit/>
          </a:bodyPr>
          <a:lstStyle/>
          <a:p>
            <a:pPr lvl="0"/>
            <a:r>
              <a:rPr lang="en-US" dirty="0"/>
              <a:t>Click to edit Master text styles</a:t>
            </a:r>
          </a:p>
        </p:txBody>
      </p:sp>
      <p:sp>
        <p:nvSpPr>
          <p:cNvPr id="6" name="Slide Number Placeholder 5"/>
          <p:cNvSpPr>
            <a:spLocks noGrp="1"/>
          </p:cNvSpPr>
          <p:nvPr>
            <p:ph type="sldNum" sz="quarter" idx="4"/>
          </p:nvPr>
        </p:nvSpPr>
        <p:spPr>
          <a:xfrm>
            <a:off x="76200" y="6356350"/>
            <a:ext cx="2133600" cy="365125"/>
          </a:xfrm>
          <a:prstGeom prst="rect">
            <a:avLst/>
          </a:prstGeom>
        </p:spPr>
        <p:txBody>
          <a:bodyPr vert="horz" lIns="91440" tIns="45720" rIns="91440" bIns="45720" rtlCol="0" anchor="b"/>
          <a:lstStyle>
            <a:lvl1pPr algn="l">
              <a:defRPr sz="1400">
                <a:solidFill>
                  <a:schemeClr val="tx1">
                    <a:lumMod val="65000"/>
                    <a:lumOff val="35000"/>
                  </a:schemeClr>
                </a:solidFill>
              </a:defRPr>
            </a:lvl1pPr>
          </a:lstStyle>
          <a:p>
            <a:fld id="{D463299A-589E-41AB-91AB-C28182189A32}" type="slidenum">
              <a:rPr lang="en-US" smtClean="0"/>
              <a:pPr/>
              <a:t>‹#›</a:t>
            </a:fld>
            <a:endParaRPr lang="en-US"/>
          </a:p>
        </p:txBody>
      </p:sp>
    </p:spTree>
    <p:extLst>
      <p:ext uri="{BB962C8B-B14F-4D97-AF65-F5344CB8AC3E}">
        <p14:creationId xmlns:p14="http://schemas.microsoft.com/office/powerpoint/2010/main" val="2221308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endParaRPr lang="en-US" altLang="en-US" sz="1400" dirty="0">
              <a:solidFill>
                <a:srgbClr val="404040"/>
              </a:solidFill>
            </a:endParaRPr>
          </a:p>
          <a:p>
            <a:pPr eaLnBrk="1" hangingPunct="1">
              <a:spcBef>
                <a:spcPct val="0"/>
              </a:spcBef>
            </a:pPr>
            <a:endParaRPr lang="en-US" altLang="en-US" sz="1400" dirty="0">
              <a:solidFill>
                <a:srgbClr val="404040"/>
              </a:solidFill>
            </a:endParaRPr>
          </a:p>
        </p:txBody>
      </p:sp>
      <p:sp>
        <p:nvSpPr>
          <p:cNvPr id="3075" name="Rectangle 2"/>
          <p:cNvSpPr>
            <a:spLocks noChangeArrowheads="1"/>
          </p:cNvSpPr>
          <p:nvPr/>
        </p:nvSpPr>
        <p:spPr bwMode="auto">
          <a:xfrm>
            <a:off x="152400" y="2895600"/>
            <a:ext cx="3352800" cy="1744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25400" bIns="25400">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000" dirty="0"/>
              <a:t>Vladimir Coon</a:t>
            </a:r>
          </a:p>
          <a:p>
            <a:pPr>
              <a:spcBef>
                <a:spcPct val="50000"/>
              </a:spcBef>
            </a:pPr>
            <a:r>
              <a:rPr lang="en-US" altLang="en-US" sz="1800" dirty="0"/>
              <a:t>Materials Science and Engineering </a:t>
            </a:r>
          </a:p>
          <a:p>
            <a:pPr>
              <a:spcBef>
                <a:spcPct val="0"/>
              </a:spcBef>
            </a:pPr>
            <a:r>
              <a:rPr lang="en-US" altLang="en-US" sz="1800" dirty="0"/>
              <a:t>Texas A&amp;M University</a:t>
            </a:r>
          </a:p>
          <a:p>
            <a:pPr>
              <a:spcBef>
                <a:spcPct val="50000"/>
              </a:spcBef>
            </a:pPr>
            <a:r>
              <a:rPr lang="en-US" altLang="en-US" sz="1800" dirty="0"/>
              <a:t>04/03/2023</a:t>
            </a:r>
            <a:endParaRPr lang="en-US" altLang="en-US" dirty="0"/>
          </a:p>
        </p:txBody>
      </p:sp>
      <p:sp>
        <p:nvSpPr>
          <p:cNvPr id="3078" name="Text Box 5"/>
          <p:cNvSpPr txBox="1">
            <a:spLocks noChangeArrowheads="1"/>
          </p:cNvSpPr>
          <p:nvPr/>
        </p:nvSpPr>
        <p:spPr bwMode="auto">
          <a:xfrm>
            <a:off x="76200" y="76200"/>
            <a:ext cx="706623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3600" dirty="0">
                <a:solidFill>
                  <a:srgbClr val="000000"/>
                </a:solidFill>
              </a:rPr>
              <a:t>Three Approaches to Counteracting </a:t>
            </a:r>
          </a:p>
          <a:p>
            <a:pPr>
              <a:spcBef>
                <a:spcPct val="0"/>
              </a:spcBef>
            </a:pPr>
            <a:r>
              <a:rPr lang="en-US" altLang="en-US" sz="3600" dirty="0">
                <a:solidFill>
                  <a:srgbClr val="000000"/>
                </a:solidFill>
              </a:rPr>
              <a:t>the Rise of AI Assisted Tyranny</a:t>
            </a:r>
            <a:endParaRPr lang="en-US" altLang="en-US" sz="3600" dirty="0">
              <a:solidFill>
                <a:schemeClr val="tx1"/>
              </a:solidFill>
            </a:endParaRPr>
          </a:p>
        </p:txBody>
      </p:sp>
      <p:pic>
        <p:nvPicPr>
          <p:cNvPr id="3" name="Picture 2" descr="Text&#10;&#10;Description automatically generated">
            <a:extLst>
              <a:ext uri="{FF2B5EF4-FFF2-40B4-BE49-F238E27FC236}">
                <a16:creationId xmlns:a16="http://schemas.microsoft.com/office/drawing/2014/main" id="{A478B8D2-0C85-6016-001D-0F585B85AE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778500"/>
            <a:ext cx="1147767" cy="939258"/>
          </a:xfrm>
          <a:prstGeom prst="rect">
            <a:avLst/>
          </a:prstGeom>
        </p:spPr>
      </p:pic>
      <p:pic>
        <p:nvPicPr>
          <p:cNvPr id="5" name="Picture 4" descr="A person holding an object&#10;&#10;Description automatically generated with medium confidence">
            <a:extLst>
              <a:ext uri="{FF2B5EF4-FFF2-40B4-BE49-F238E27FC236}">
                <a16:creationId xmlns:a16="http://schemas.microsoft.com/office/drawing/2014/main" id="{2A689AF3-8328-671C-D563-2C98D5E367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71952" y="1676400"/>
            <a:ext cx="1524000" cy="2286000"/>
          </a:xfrm>
          <a:prstGeom prst="rect">
            <a:avLst/>
          </a:prstGeom>
        </p:spPr>
      </p:pic>
      <p:pic>
        <p:nvPicPr>
          <p:cNvPr id="7" name="Picture 6" descr="A group of people in garment&#10;&#10;Description automatically generated with medium confidence">
            <a:extLst>
              <a:ext uri="{FF2B5EF4-FFF2-40B4-BE49-F238E27FC236}">
                <a16:creationId xmlns:a16="http://schemas.microsoft.com/office/drawing/2014/main" id="{19C962D5-3B3E-2696-1ED7-B6BD801E5A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5956" y="1675408"/>
            <a:ext cx="3067044" cy="230028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7BE67503-B197-B2E9-9094-8C0A990FDE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71952" y="3924479"/>
            <a:ext cx="1572845" cy="2044698"/>
          </a:xfrm>
          <a:prstGeom prst="rect">
            <a:avLst/>
          </a:prstGeom>
        </p:spPr>
      </p:pic>
      <p:pic>
        <p:nvPicPr>
          <p:cNvPr id="13" name="Picture 12" descr="A person in a suit and tie&#10;&#10;Description automatically generated with medium confidence">
            <a:extLst>
              <a:ext uri="{FF2B5EF4-FFF2-40B4-BE49-F238E27FC236}">
                <a16:creationId xmlns:a16="http://schemas.microsoft.com/office/drawing/2014/main" id="{BC797C20-1DA2-72B1-E6BF-08BC379542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5956" y="3924981"/>
            <a:ext cx="3067048" cy="2044699"/>
          </a:xfrm>
          <a:prstGeom prst="rect">
            <a:avLst/>
          </a:prstGeom>
        </p:spPr>
      </p:pic>
    </p:spTree>
    <p:extLst>
      <p:ext uri="{BB962C8B-B14F-4D97-AF65-F5344CB8AC3E}">
        <p14:creationId xmlns:p14="http://schemas.microsoft.com/office/powerpoint/2010/main" val="3511565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BA1C0C04-0A7D-477F-8EA1-1A0E6690AC7E}" type="slidenum">
              <a:rPr lang="en-US" altLang="en-US" sz="1400">
                <a:solidFill>
                  <a:srgbClr val="404040"/>
                </a:solidFill>
              </a:rPr>
              <a:pPr algn="l" eaLnBrk="1" hangingPunct="1"/>
              <a:t>2</a:t>
            </a:fld>
            <a:endParaRPr lang="en-US" altLang="en-US" sz="1400">
              <a:solidFill>
                <a:srgbClr val="404040"/>
              </a:solidFill>
            </a:endParaRPr>
          </a:p>
        </p:txBody>
      </p:sp>
      <p:sp>
        <p:nvSpPr>
          <p:cNvPr id="6147" name="Rectangle 2"/>
          <p:cNvSpPr>
            <a:spLocks noChangeArrowheads="1"/>
          </p:cNvSpPr>
          <p:nvPr/>
        </p:nvSpPr>
        <p:spPr bwMode="auto">
          <a:xfrm>
            <a:off x="5029200" y="1749787"/>
            <a:ext cx="4076700" cy="78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defRPr/>
            </a:pPr>
            <a:r>
              <a:rPr lang="en-US" sz="2400" b="1" i="0" u="none" strike="noStrike" dirty="0">
                <a:solidFill>
                  <a:srgbClr val="000000"/>
                </a:solidFill>
                <a:effectLst/>
              </a:rPr>
              <a:t>Subvert a tech-based tyranny though deception.</a:t>
            </a:r>
            <a:endParaRPr lang="en-US" sz="2400" b="1" dirty="0">
              <a:solidFill>
                <a:schemeClr val="tx1">
                  <a:lumMod val="85000"/>
                  <a:lumOff val="15000"/>
                </a:schemeClr>
              </a:solidFill>
            </a:endParaRPr>
          </a:p>
        </p:txBody>
      </p:sp>
      <p:sp>
        <p:nvSpPr>
          <p:cNvPr id="6149" name="Rectangle 4"/>
          <p:cNvSpPr>
            <a:spLocks noChangeArrowheads="1"/>
          </p:cNvSpPr>
          <p:nvPr/>
        </p:nvSpPr>
        <p:spPr bwMode="auto">
          <a:xfrm>
            <a:off x="2571750" y="3396045"/>
            <a:ext cx="4038599" cy="115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defRPr/>
            </a:pPr>
            <a:r>
              <a:rPr lang="en-US" sz="2400" b="1" i="0" u="none" strike="noStrike" dirty="0">
                <a:solidFill>
                  <a:srgbClr val="000000"/>
                </a:solidFill>
                <a:effectLst/>
              </a:rPr>
              <a:t>Have redundant, disconnected, and/or analog systems for everything.</a:t>
            </a:r>
            <a:endParaRPr lang="en-US" sz="2400" b="1" dirty="0">
              <a:solidFill>
                <a:schemeClr val="tx1">
                  <a:lumMod val="85000"/>
                  <a:lumOff val="15000"/>
                </a:schemeClr>
              </a:solidFill>
            </a:endParaRPr>
          </a:p>
        </p:txBody>
      </p:sp>
      <p:sp>
        <p:nvSpPr>
          <p:cNvPr id="6151" name="Rectangle 6"/>
          <p:cNvSpPr>
            <a:spLocks noChangeArrowheads="1"/>
          </p:cNvSpPr>
          <p:nvPr/>
        </p:nvSpPr>
        <p:spPr bwMode="auto">
          <a:xfrm>
            <a:off x="5517995" y="5300969"/>
            <a:ext cx="3626005" cy="789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defRPr/>
            </a:pPr>
            <a:r>
              <a:rPr lang="en-US" sz="2400" b="1" dirty="0">
                <a:solidFill>
                  <a:schemeClr val="tx1">
                    <a:lumMod val="85000"/>
                    <a:lumOff val="15000"/>
                  </a:schemeClr>
                </a:solidFill>
              </a:rPr>
              <a:t>Localize the ownership of EMP based weaponry.</a:t>
            </a:r>
          </a:p>
        </p:txBody>
      </p:sp>
      <p:sp>
        <p:nvSpPr>
          <p:cNvPr id="6153" name="Text Box 8"/>
          <p:cNvSpPr txBox="1">
            <a:spLocks noChangeArrowheads="1"/>
          </p:cNvSpPr>
          <p:nvPr/>
        </p:nvSpPr>
        <p:spPr bwMode="auto">
          <a:xfrm>
            <a:off x="76200" y="76200"/>
            <a:ext cx="90297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On an individual level, your best defense against tyranny is personal preparedness and self reliance. </a:t>
            </a:r>
          </a:p>
        </p:txBody>
      </p:sp>
      <p:pic>
        <p:nvPicPr>
          <p:cNvPr id="2" name="Picture 1">
            <a:extLst>
              <a:ext uri="{FF2B5EF4-FFF2-40B4-BE49-F238E27FC236}">
                <a16:creationId xmlns:a16="http://schemas.microsoft.com/office/drawing/2014/main" id="{90ADEBDF-2CC5-FB2A-C07F-2FF00B493910}"/>
              </a:ext>
            </a:extLst>
          </p:cNvPr>
          <p:cNvPicPr>
            <a:picLocks noChangeAspect="1"/>
          </p:cNvPicPr>
          <p:nvPr/>
        </p:nvPicPr>
        <p:blipFill>
          <a:blip r:embed="rId3"/>
          <a:stretch>
            <a:fillRect/>
          </a:stretch>
        </p:blipFill>
        <p:spPr>
          <a:xfrm>
            <a:off x="2209800" y="5213183"/>
            <a:ext cx="3215853" cy="955518"/>
          </a:xfrm>
          <a:prstGeom prst="rect">
            <a:avLst/>
          </a:prstGeom>
        </p:spPr>
      </p:pic>
      <p:pic>
        <p:nvPicPr>
          <p:cNvPr id="3" name="Picture 2">
            <a:extLst>
              <a:ext uri="{FF2B5EF4-FFF2-40B4-BE49-F238E27FC236}">
                <a16:creationId xmlns:a16="http://schemas.microsoft.com/office/drawing/2014/main" id="{9F48CB6C-B9B9-95DD-B4B7-C106B60CCD27}"/>
              </a:ext>
            </a:extLst>
          </p:cNvPr>
          <p:cNvPicPr>
            <a:picLocks noChangeAspect="1"/>
          </p:cNvPicPr>
          <p:nvPr/>
        </p:nvPicPr>
        <p:blipFill rotWithShape="1">
          <a:blip r:embed="rId4"/>
          <a:srcRect l="984" t="141" r="984" b="141"/>
          <a:stretch/>
        </p:blipFill>
        <p:spPr>
          <a:xfrm>
            <a:off x="238125" y="2973088"/>
            <a:ext cx="2044306" cy="2005207"/>
          </a:xfrm>
          <a:prstGeom prst="rect">
            <a:avLst/>
          </a:prstGeom>
        </p:spPr>
      </p:pic>
      <p:pic>
        <p:nvPicPr>
          <p:cNvPr id="4" name="Picture 3">
            <a:extLst>
              <a:ext uri="{FF2B5EF4-FFF2-40B4-BE49-F238E27FC236}">
                <a16:creationId xmlns:a16="http://schemas.microsoft.com/office/drawing/2014/main" id="{5C9D401C-CA0A-47D6-ABE9-C53EA1E25394}"/>
              </a:ext>
            </a:extLst>
          </p:cNvPr>
          <p:cNvPicPr>
            <a:picLocks noChangeAspect="1"/>
          </p:cNvPicPr>
          <p:nvPr/>
        </p:nvPicPr>
        <p:blipFill>
          <a:blip r:embed="rId5"/>
          <a:stretch>
            <a:fillRect/>
          </a:stretch>
        </p:blipFill>
        <p:spPr>
          <a:xfrm>
            <a:off x="2057400" y="1439939"/>
            <a:ext cx="2914650" cy="1176647"/>
          </a:xfrm>
          <a:prstGeom prst="rect">
            <a:avLst/>
          </a:prstGeom>
        </p:spPr>
      </p:pic>
    </p:spTree>
    <p:extLst>
      <p:ext uri="{BB962C8B-B14F-4D97-AF65-F5344CB8AC3E}">
        <p14:creationId xmlns:p14="http://schemas.microsoft.com/office/powerpoint/2010/main" val="3782412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FEDD9991-C954-4CC7-9947-AEC9FCDAD068}" type="slidenum">
              <a:rPr lang="en-US" altLang="en-US" sz="1400">
                <a:solidFill>
                  <a:srgbClr val="404040"/>
                </a:solidFill>
              </a:rPr>
              <a:pPr algn="l" eaLnBrk="1" hangingPunct="1"/>
              <a:t>3</a:t>
            </a:fld>
            <a:endParaRPr lang="en-US" altLang="en-US" sz="1400">
              <a:solidFill>
                <a:srgbClr val="404040"/>
              </a:solidFill>
            </a:endParaRPr>
          </a:p>
        </p:txBody>
      </p:sp>
      <p:sp>
        <p:nvSpPr>
          <p:cNvPr id="9221" name="Text Box 4"/>
          <p:cNvSpPr txBox="1">
            <a:spLocks noChangeArrowheads="1"/>
          </p:cNvSpPr>
          <p:nvPr/>
        </p:nvSpPr>
        <p:spPr bwMode="auto">
          <a:xfrm>
            <a:off x="288925" y="603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800" b="0">
              <a:solidFill>
                <a:schemeClr val="tx1"/>
              </a:solidFill>
            </a:endParaRPr>
          </a:p>
        </p:txBody>
      </p:sp>
      <p:sp>
        <p:nvSpPr>
          <p:cNvPr id="9222" name="Text Box 5"/>
          <p:cNvSpPr txBox="1">
            <a:spLocks noChangeArrowheads="1"/>
          </p:cNvSpPr>
          <p:nvPr/>
        </p:nvSpPr>
        <p:spPr bwMode="auto">
          <a:xfrm>
            <a:off x="66413" y="76200"/>
            <a:ext cx="8997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defRPr/>
            </a:pPr>
            <a:r>
              <a:rPr lang="en-US" sz="2400" b="1" i="0" u="none" strike="noStrike" dirty="0">
                <a:solidFill>
                  <a:srgbClr val="000000"/>
                </a:solidFill>
                <a:effectLst/>
              </a:rPr>
              <a:t>Subvert a tech-based tyranny though deception.</a:t>
            </a:r>
            <a:endParaRPr lang="en-US" sz="2400" b="1" dirty="0">
              <a:solidFill>
                <a:schemeClr val="tx1">
                  <a:lumMod val="85000"/>
                  <a:lumOff val="15000"/>
                </a:schemeClr>
              </a:solidFill>
            </a:endParaRPr>
          </a:p>
        </p:txBody>
      </p:sp>
      <p:pic>
        <p:nvPicPr>
          <p:cNvPr id="3" name="Picture 2">
            <a:extLst>
              <a:ext uri="{FF2B5EF4-FFF2-40B4-BE49-F238E27FC236}">
                <a16:creationId xmlns:a16="http://schemas.microsoft.com/office/drawing/2014/main" id="{A33D1C6A-ACD5-B57E-7BA5-DD1F4097F0FA}"/>
              </a:ext>
            </a:extLst>
          </p:cNvPr>
          <p:cNvPicPr>
            <a:picLocks noChangeAspect="1"/>
          </p:cNvPicPr>
          <p:nvPr/>
        </p:nvPicPr>
        <p:blipFill>
          <a:blip r:embed="rId3"/>
          <a:stretch>
            <a:fillRect/>
          </a:stretch>
        </p:blipFill>
        <p:spPr>
          <a:xfrm>
            <a:off x="-19050" y="1349588"/>
            <a:ext cx="9144000" cy="3691443"/>
          </a:xfrm>
          <a:prstGeom prst="rect">
            <a:avLst/>
          </a:prstGeom>
        </p:spPr>
      </p:pic>
      <p:sp>
        <p:nvSpPr>
          <p:cNvPr id="5" name="TextBox 4">
            <a:extLst>
              <a:ext uri="{FF2B5EF4-FFF2-40B4-BE49-F238E27FC236}">
                <a16:creationId xmlns:a16="http://schemas.microsoft.com/office/drawing/2014/main" id="{4A5F25FE-4915-F425-34A5-0280290FE10E}"/>
              </a:ext>
            </a:extLst>
          </p:cNvPr>
          <p:cNvSpPr txBox="1"/>
          <p:nvPr/>
        </p:nvSpPr>
        <p:spPr>
          <a:xfrm>
            <a:off x="7556500" y="6262786"/>
            <a:ext cx="1549400" cy="307777"/>
          </a:xfrm>
          <a:prstGeom prst="rect">
            <a:avLst/>
          </a:prstGeom>
          <a:noFill/>
        </p:spPr>
        <p:txBody>
          <a:bodyPr wrap="square">
            <a:spAutoFit/>
          </a:bodyPr>
          <a:lstStyle/>
          <a:p>
            <a:r>
              <a:rPr lang="en-US" sz="1400" b="0" i="0" u="none" strike="noStrike" dirty="0">
                <a:solidFill>
                  <a:srgbClr val="000000"/>
                </a:solidFill>
                <a:effectLst/>
                <a:latin typeface="Times New Roman" panose="02020603050405020304" pitchFamily="18" charset="0"/>
              </a:rPr>
              <a:t> Wang et al., 2023</a:t>
            </a:r>
            <a:endParaRPr lang="en-US" sz="1400" dirty="0"/>
          </a:p>
        </p:txBody>
      </p:sp>
    </p:spTree>
    <p:extLst>
      <p:ext uri="{BB962C8B-B14F-4D97-AF65-F5344CB8AC3E}">
        <p14:creationId xmlns:p14="http://schemas.microsoft.com/office/powerpoint/2010/main" val="228651934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algn="l" eaLnBrk="1" hangingPunct="1"/>
            <a:fld id="{55979E9A-FBC1-4402-BCCF-072AD3ADF8BB}" type="slidenum">
              <a:rPr lang="en-US" altLang="en-US" sz="1400">
                <a:solidFill>
                  <a:srgbClr val="404040"/>
                </a:solidFill>
              </a:rPr>
              <a:pPr algn="l" eaLnBrk="1" hangingPunct="1"/>
              <a:t>4</a:t>
            </a:fld>
            <a:endParaRPr lang="en-US" altLang="en-US" sz="1400">
              <a:solidFill>
                <a:srgbClr val="404040"/>
              </a:solidFill>
            </a:endParaRPr>
          </a:p>
        </p:txBody>
      </p:sp>
      <p:sp>
        <p:nvSpPr>
          <p:cNvPr id="12298" name="Text Box 9"/>
          <p:cNvSpPr txBox="1">
            <a:spLocks noChangeArrowheads="1"/>
          </p:cNvSpPr>
          <p:nvPr/>
        </p:nvSpPr>
        <p:spPr bwMode="auto">
          <a:xfrm>
            <a:off x="152400" y="197891"/>
            <a:ext cx="8915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defRPr/>
            </a:pPr>
            <a:r>
              <a:rPr lang="en-US" sz="2800" b="1" i="0" u="none" strike="noStrike" dirty="0">
                <a:solidFill>
                  <a:srgbClr val="000000"/>
                </a:solidFill>
                <a:effectLst/>
                <a:latin typeface="+mj-lt"/>
              </a:rPr>
              <a:t>Have redundant, disconnected, and/or analog systems for everything.</a:t>
            </a:r>
            <a:endParaRPr lang="en-US" sz="2800" b="1" dirty="0">
              <a:solidFill>
                <a:schemeClr val="tx1">
                  <a:lumMod val="85000"/>
                  <a:lumOff val="15000"/>
                </a:schemeClr>
              </a:solidFill>
              <a:latin typeface="+mj-lt"/>
            </a:endParaRPr>
          </a:p>
        </p:txBody>
      </p:sp>
      <p:pic>
        <p:nvPicPr>
          <p:cNvPr id="3" name="Picture 2">
            <a:extLst>
              <a:ext uri="{FF2B5EF4-FFF2-40B4-BE49-F238E27FC236}">
                <a16:creationId xmlns:a16="http://schemas.microsoft.com/office/drawing/2014/main" id="{EF38B83E-55DD-610C-972A-ED78F7D1D38F}"/>
              </a:ext>
            </a:extLst>
          </p:cNvPr>
          <p:cNvPicPr>
            <a:picLocks noChangeAspect="1"/>
          </p:cNvPicPr>
          <p:nvPr/>
        </p:nvPicPr>
        <p:blipFill rotWithShape="1">
          <a:blip r:embed="rId3"/>
          <a:srcRect l="984" t="141" r="984" b="141"/>
          <a:stretch/>
        </p:blipFill>
        <p:spPr>
          <a:xfrm>
            <a:off x="5562600" y="1768266"/>
            <a:ext cx="3386231" cy="3321467"/>
          </a:xfrm>
          <a:prstGeom prst="rect">
            <a:avLst/>
          </a:prstGeom>
        </p:spPr>
      </p:pic>
      <p:pic>
        <p:nvPicPr>
          <p:cNvPr id="5" name="Picture 4" descr="Background pattern&#10;&#10;Description automatically generated">
            <a:extLst>
              <a:ext uri="{FF2B5EF4-FFF2-40B4-BE49-F238E27FC236}">
                <a16:creationId xmlns:a16="http://schemas.microsoft.com/office/drawing/2014/main" id="{8EB10717-9835-DC54-1081-3AEB174B6F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1505395"/>
            <a:ext cx="1066800" cy="2044167"/>
          </a:xfrm>
          <a:prstGeom prst="rect">
            <a:avLst/>
          </a:prstGeom>
        </p:spPr>
      </p:pic>
      <p:sp>
        <p:nvSpPr>
          <p:cNvPr id="6" name="TextBox 5">
            <a:extLst>
              <a:ext uri="{FF2B5EF4-FFF2-40B4-BE49-F238E27FC236}">
                <a16:creationId xmlns:a16="http://schemas.microsoft.com/office/drawing/2014/main" id="{D67B031C-470A-E282-0E6E-3125F1084A09}"/>
              </a:ext>
            </a:extLst>
          </p:cNvPr>
          <p:cNvSpPr txBox="1"/>
          <p:nvPr/>
        </p:nvSpPr>
        <p:spPr>
          <a:xfrm>
            <a:off x="3395662" y="1505395"/>
            <a:ext cx="1670209" cy="3847207"/>
          </a:xfrm>
          <a:prstGeom prst="rect">
            <a:avLst/>
          </a:prstGeom>
          <a:noFill/>
        </p:spPr>
        <p:txBody>
          <a:bodyPr wrap="square" rtlCol="0">
            <a:spAutoFit/>
          </a:bodyPr>
          <a:lstStyle/>
          <a:p>
            <a:r>
              <a:rPr lang="en-US" sz="24400" b="1" dirty="0"/>
              <a:t>&gt;</a:t>
            </a:r>
          </a:p>
        </p:txBody>
      </p:sp>
      <p:sp>
        <p:nvSpPr>
          <p:cNvPr id="7" name="TextBox 6">
            <a:extLst>
              <a:ext uri="{FF2B5EF4-FFF2-40B4-BE49-F238E27FC236}">
                <a16:creationId xmlns:a16="http://schemas.microsoft.com/office/drawing/2014/main" id="{E804949E-7E4C-7D88-0D86-C78F7F75D765}"/>
              </a:ext>
            </a:extLst>
          </p:cNvPr>
          <p:cNvSpPr txBox="1"/>
          <p:nvPr/>
        </p:nvSpPr>
        <p:spPr>
          <a:xfrm>
            <a:off x="7434169" y="6253360"/>
            <a:ext cx="1633631" cy="307777"/>
          </a:xfrm>
          <a:prstGeom prst="rect">
            <a:avLst/>
          </a:prstGeom>
          <a:noFill/>
        </p:spPr>
        <p:txBody>
          <a:bodyPr wrap="square">
            <a:spAutoFit/>
          </a:bodyPr>
          <a:lstStyle/>
          <a:p>
            <a:r>
              <a:rPr lang="en-US" sz="1400" dirty="0">
                <a:solidFill>
                  <a:srgbClr val="000000"/>
                </a:solidFill>
                <a:latin typeface="Times New Roman" panose="02020603050405020304" pitchFamily="18" charset="0"/>
              </a:rPr>
              <a:t>Right: Roy, 2021</a:t>
            </a:r>
            <a:endParaRPr lang="en-US" sz="1400" dirty="0"/>
          </a:p>
        </p:txBody>
      </p:sp>
      <p:pic>
        <p:nvPicPr>
          <p:cNvPr id="9" name="Picture 8" descr="A cd case with a person on it&#10;&#10;Description automatically generated with low confidence">
            <a:extLst>
              <a:ext uri="{FF2B5EF4-FFF2-40B4-BE49-F238E27FC236}">
                <a16:creationId xmlns:a16="http://schemas.microsoft.com/office/drawing/2014/main" id="{B116BA2B-D2DA-938B-CF8A-98554AF300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7069" y="3669792"/>
            <a:ext cx="2529299" cy="1856506"/>
          </a:xfrm>
          <a:prstGeom prst="rect">
            <a:avLst/>
          </a:prstGeom>
        </p:spPr>
      </p:pic>
      <p:sp>
        <p:nvSpPr>
          <p:cNvPr id="10" name="TextBox 9">
            <a:extLst>
              <a:ext uri="{FF2B5EF4-FFF2-40B4-BE49-F238E27FC236}">
                <a16:creationId xmlns:a16="http://schemas.microsoft.com/office/drawing/2014/main" id="{83BAB6A4-FC5D-FA45-B784-5DE99D14A664}"/>
              </a:ext>
            </a:extLst>
          </p:cNvPr>
          <p:cNvSpPr txBox="1"/>
          <p:nvPr/>
        </p:nvSpPr>
        <p:spPr>
          <a:xfrm>
            <a:off x="1275295" y="2409348"/>
            <a:ext cx="609600" cy="1200329"/>
          </a:xfrm>
          <a:prstGeom prst="rect">
            <a:avLst/>
          </a:prstGeom>
          <a:noFill/>
        </p:spPr>
        <p:txBody>
          <a:bodyPr wrap="square" rtlCol="0">
            <a:spAutoFit/>
          </a:bodyPr>
          <a:lstStyle/>
          <a:p>
            <a:r>
              <a:rPr lang="en-US" sz="7200" b="1" dirty="0"/>
              <a:t>&amp;</a:t>
            </a:r>
          </a:p>
        </p:txBody>
      </p:sp>
    </p:spTree>
    <p:extLst>
      <p:ext uri="{BB962C8B-B14F-4D97-AF65-F5344CB8AC3E}">
        <p14:creationId xmlns:p14="http://schemas.microsoft.com/office/powerpoint/2010/main" val="51824739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Slide Number Placeholder 3"/>
          <p:cNvSpPr>
            <a:spLocks noGrp="1"/>
          </p:cNvSpPr>
          <p:nvPr>
            <p:ph type="sldNum" sz="quarter" idx="10"/>
          </p:nvPr>
        </p:nvSpPr>
        <p:spPr bwMode="auto">
          <a:xfrm>
            <a:off x="76200" y="6416675"/>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endParaRPr lang="en-US" altLang="en-US" sz="1400">
              <a:solidFill>
                <a:srgbClr val="404040"/>
              </a:solidFill>
            </a:endParaRPr>
          </a:p>
          <a:p>
            <a:pPr algn="l" eaLnBrk="1" hangingPunct="1"/>
            <a:fld id="{05DF4919-0EDE-4C86-906D-F9B2B581C9F6}" type="slidenum">
              <a:rPr lang="en-US" altLang="en-US" sz="1400">
                <a:solidFill>
                  <a:srgbClr val="404040"/>
                </a:solidFill>
              </a:rPr>
              <a:pPr algn="l" eaLnBrk="1" hangingPunct="1"/>
              <a:t>5</a:t>
            </a:fld>
            <a:endParaRPr lang="en-US" altLang="en-US" sz="1400">
              <a:solidFill>
                <a:srgbClr val="404040"/>
              </a:solidFill>
            </a:endParaRPr>
          </a:p>
        </p:txBody>
      </p:sp>
      <p:sp>
        <p:nvSpPr>
          <p:cNvPr id="15367" name="Text Box 4"/>
          <p:cNvSpPr txBox="1">
            <a:spLocks noChangeArrowheads="1"/>
          </p:cNvSpPr>
          <p:nvPr/>
        </p:nvSpPr>
        <p:spPr bwMode="auto">
          <a:xfrm>
            <a:off x="76200" y="76200"/>
            <a:ext cx="8997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hangingPunct="0">
              <a:defRPr/>
            </a:pPr>
            <a:r>
              <a:rPr lang="en-US" sz="2800" b="1" dirty="0">
                <a:solidFill>
                  <a:schemeClr val="tx1">
                    <a:lumMod val="85000"/>
                    <a:lumOff val="15000"/>
                  </a:schemeClr>
                </a:solidFill>
              </a:rPr>
              <a:t>Localize the ownership of EMP based weaponry.</a:t>
            </a:r>
          </a:p>
        </p:txBody>
      </p:sp>
      <p:pic>
        <p:nvPicPr>
          <p:cNvPr id="9" name="Picture 8">
            <a:extLst>
              <a:ext uri="{FF2B5EF4-FFF2-40B4-BE49-F238E27FC236}">
                <a16:creationId xmlns:a16="http://schemas.microsoft.com/office/drawing/2014/main" id="{714A8906-D200-91AB-7B69-EDF1D158C15B}"/>
              </a:ext>
            </a:extLst>
          </p:cNvPr>
          <p:cNvPicPr>
            <a:picLocks noChangeAspect="1"/>
          </p:cNvPicPr>
          <p:nvPr/>
        </p:nvPicPr>
        <p:blipFill>
          <a:blip r:embed="rId3"/>
          <a:stretch>
            <a:fillRect/>
          </a:stretch>
        </p:blipFill>
        <p:spPr>
          <a:xfrm>
            <a:off x="3108747" y="3348459"/>
            <a:ext cx="5936828" cy="1763995"/>
          </a:xfrm>
          <a:prstGeom prst="rect">
            <a:avLst/>
          </a:prstGeom>
        </p:spPr>
      </p:pic>
      <p:sp>
        <p:nvSpPr>
          <p:cNvPr id="12" name="TextBox 11">
            <a:extLst>
              <a:ext uri="{FF2B5EF4-FFF2-40B4-BE49-F238E27FC236}">
                <a16:creationId xmlns:a16="http://schemas.microsoft.com/office/drawing/2014/main" id="{FC497A01-3AC9-F416-4144-7EC288C89850}"/>
              </a:ext>
            </a:extLst>
          </p:cNvPr>
          <p:cNvSpPr txBox="1"/>
          <p:nvPr/>
        </p:nvSpPr>
        <p:spPr>
          <a:xfrm>
            <a:off x="6781800" y="6076017"/>
            <a:ext cx="2362200" cy="523220"/>
          </a:xfrm>
          <a:prstGeom prst="rect">
            <a:avLst/>
          </a:prstGeom>
          <a:noFill/>
        </p:spPr>
        <p:txBody>
          <a:bodyPr wrap="square">
            <a:spAutoFit/>
          </a:bodyPr>
          <a:lstStyle/>
          <a:p>
            <a:r>
              <a:rPr lang="en-US" sz="1400" dirty="0">
                <a:solidFill>
                  <a:srgbClr val="000000"/>
                </a:solidFill>
                <a:latin typeface="Times New Roman" panose="02020603050405020304" pitchFamily="18" charset="0"/>
              </a:rPr>
              <a:t>Right: Cho and </a:t>
            </a:r>
            <a:r>
              <a:rPr lang="en-US" sz="1400" dirty="0" err="1">
                <a:solidFill>
                  <a:srgbClr val="000000"/>
                </a:solidFill>
                <a:latin typeface="Times New Roman" panose="02020603050405020304" pitchFamily="18" charset="0"/>
              </a:rPr>
              <a:t>Ryoo</a:t>
            </a:r>
            <a:r>
              <a:rPr lang="en-US" sz="1400" dirty="0">
                <a:solidFill>
                  <a:srgbClr val="000000"/>
                </a:solidFill>
                <a:latin typeface="Times New Roman" panose="02020603050405020304" pitchFamily="18" charset="0"/>
              </a:rPr>
              <a:t>, 2021</a:t>
            </a:r>
          </a:p>
          <a:p>
            <a:r>
              <a:rPr lang="en-US" sz="1400" dirty="0">
                <a:solidFill>
                  <a:srgbClr val="000000"/>
                </a:solidFill>
                <a:latin typeface="Times New Roman" panose="02020603050405020304" pitchFamily="18" charset="0"/>
              </a:rPr>
              <a:t>Left: </a:t>
            </a:r>
            <a:r>
              <a:rPr lang="en-US" sz="1400" dirty="0" err="1">
                <a:solidFill>
                  <a:srgbClr val="000000"/>
                </a:solidFill>
                <a:latin typeface="Times New Roman" panose="02020603050405020304" pitchFamily="18" charset="0"/>
              </a:rPr>
              <a:t>Banjac</a:t>
            </a:r>
            <a:r>
              <a:rPr lang="en-US" sz="1400" dirty="0">
                <a:solidFill>
                  <a:srgbClr val="000000"/>
                </a:solidFill>
                <a:latin typeface="Times New Roman" panose="02020603050405020304" pitchFamily="18" charset="0"/>
              </a:rPr>
              <a:t> et al., 1995</a:t>
            </a:r>
            <a:endParaRPr lang="en-US" sz="1400" dirty="0"/>
          </a:p>
        </p:txBody>
      </p:sp>
      <p:pic>
        <p:nvPicPr>
          <p:cNvPr id="11" name="Picture 10">
            <a:extLst>
              <a:ext uri="{FF2B5EF4-FFF2-40B4-BE49-F238E27FC236}">
                <a16:creationId xmlns:a16="http://schemas.microsoft.com/office/drawing/2014/main" id="{9983B849-CCEC-C9BF-EB14-F16F0FF71FCD}"/>
              </a:ext>
            </a:extLst>
          </p:cNvPr>
          <p:cNvPicPr>
            <a:picLocks noChangeAspect="1"/>
          </p:cNvPicPr>
          <p:nvPr/>
        </p:nvPicPr>
        <p:blipFill>
          <a:blip r:embed="rId4"/>
          <a:stretch>
            <a:fillRect/>
          </a:stretch>
        </p:blipFill>
        <p:spPr>
          <a:xfrm>
            <a:off x="342900" y="762000"/>
            <a:ext cx="3733800" cy="3046234"/>
          </a:xfrm>
          <a:prstGeom prst="rect">
            <a:avLst/>
          </a:prstGeom>
        </p:spPr>
      </p:pic>
    </p:spTree>
    <p:extLst>
      <p:ext uri="{BB962C8B-B14F-4D97-AF65-F5344CB8AC3E}">
        <p14:creationId xmlns:p14="http://schemas.microsoft.com/office/powerpoint/2010/main" val="13656320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bwMode="auto">
          <a:xfrm>
            <a:off x="76200" y="6356350"/>
            <a:ext cx="2133600" cy="365125"/>
          </a:xfrm>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algn="l" eaLnBrk="1" hangingPunct="1"/>
            <a:endParaRPr lang="en-US" altLang="en-US" sz="1400">
              <a:solidFill>
                <a:srgbClr val="404040"/>
              </a:solidFill>
            </a:endParaRPr>
          </a:p>
          <a:p>
            <a:pPr algn="l" eaLnBrk="1" hangingPunct="1"/>
            <a:fld id="{6EF8E0E3-1638-4155-9F9F-8E2EC4322A6A}" type="slidenum">
              <a:rPr lang="en-US" altLang="en-US" sz="1400">
                <a:solidFill>
                  <a:srgbClr val="404040"/>
                </a:solidFill>
              </a:rPr>
              <a:pPr algn="l" eaLnBrk="1" hangingPunct="1"/>
              <a:t>6</a:t>
            </a:fld>
            <a:endParaRPr lang="en-US" altLang="en-US" sz="1400">
              <a:solidFill>
                <a:srgbClr val="404040"/>
              </a:solidFill>
            </a:endParaRPr>
          </a:p>
        </p:txBody>
      </p:sp>
      <p:sp>
        <p:nvSpPr>
          <p:cNvPr id="137220" name="Text Box 4"/>
          <p:cNvSpPr txBox="1">
            <a:spLocks noChangeArrowheads="1"/>
          </p:cNvSpPr>
          <p:nvPr/>
        </p:nvSpPr>
        <p:spPr bwMode="auto">
          <a:xfrm>
            <a:off x="3773488" y="6078538"/>
            <a:ext cx="1616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pPr>
            <a:r>
              <a:rPr lang="en-US" altLang="en-US">
                <a:solidFill>
                  <a:schemeClr val="tx1"/>
                </a:solidFill>
              </a:rPr>
              <a:t>Questions?</a:t>
            </a:r>
          </a:p>
        </p:txBody>
      </p:sp>
      <p:sp>
        <p:nvSpPr>
          <p:cNvPr id="18438" name="Text Box 5"/>
          <p:cNvSpPr txBox="1">
            <a:spLocks noChangeArrowheads="1"/>
          </p:cNvSpPr>
          <p:nvPr/>
        </p:nvSpPr>
        <p:spPr bwMode="auto">
          <a:xfrm>
            <a:off x="76200" y="76200"/>
            <a:ext cx="89979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400" b="1">
                <a:solidFill>
                  <a:srgbClr val="262626"/>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r>
              <a:rPr lang="en-US" altLang="en-US" sz="2800" dirty="0">
                <a:solidFill>
                  <a:srgbClr val="000000"/>
                </a:solidFill>
              </a:rPr>
              <a:t>On an individual level, your best defense against tyranny is personal preparedness and self reliance. </a:t>
            </a:r>
          </a:p>
        </p:txBody>
      </p:sp>
      <p:graphicFrame>
        <p:nvGraphicFramePr>
          <p:cNvPr id="4" name="Table 4">
            <a:extLst>
              <a:ext uri="{FF2B5EF4-FFF2-40B4-BE49-F238E27FC236}">
                <a16:creationId xmlns:a16="http://schemas.microsoft.com/office/drawing/2014/main" id="{2CA76B2C-EB2D-5ADE-0BBC-A14E28A7E4E5}"/>
              </a:ext>
            </a:extLst>
          </p:cNvPr>
          <p:cNvGraphicFramePr>
            <a:graphicFrameLocks noGrp="1"/>
          </p:cNvGraphicFramePr>
          <p:nvPr>
            <p:extLst>
              <p:ext uri="{D42A27DB-BD31-4B8C-83A1-F6EECF244321}">
                <p14:modId xmlns:p14="http://schemas.microsoft.com/office/powerpoint/2010/main" val="3709154675"/>
              </p:ext>
            </p:extLst>
          </p:nvPr>
        </p:nvGraphicFramePr>
        <p:xfrm>
          <a:off x="1333500" y="1910111"/>
          <a:ext cx="6477000" cy="3403600"/>
        </p:xfrm>
        <a:graphic>
          <a:graphicData uri="http://schemas.openxmlformats.org/drawingml/2006/table">
            <a:tbl>
              <a:tblPr firstRow="1" firstCol="1" bandRow="1">
                <a:tableStyleId>{073A0DAA-6AF3-43AB-8588-CEC1D06C72B9}</a:tableStyleId>
              </a:tblPr>
              <a:tblGrid>
                <a:gridCol w="1619250">
                  <a:extLst>
                    <a:ext uri="{9D8B030D-6E8A-4147-A177-3AD203B41FA5}">
                      <a16:colId xmlns:a16="http://schemas.microsoft.com/office/drawing/2014/main" val="415014943"/>
                    </a:ext>
                  </a:extLst>
                </a:gridCol>
                <a:gridCol w="1619250">
                  <a:extLst>
                    <a:ext uri="{9D8B030D-6E8A-4147-A177-3AD203B41FA5}">
                      <a16:colId xmlns:a16="http://schemas.microsoft.com/office/drawing/2014/main" val="556492091"/>
                    </a:ext>
                  </a:extLst>
                </a:gridCol>
                <a:gridCol w="1619250">
                  <a:extLst>
                    <a:ext uri="{9D8B030D-6E8A-4147-A177-3AD203B41FA5}">
                      <a16:colId xmlns:a16="http://schemas.microsoft.com/office/drawing/2014/main" val="607600831"/>
                    </a:ext>
                  </a:extLst>
                </a:gridCol>
                <a:gridCol w="1619250">
                  <a:extLst>
                    <a:ext uri="{9D8B030D-6E8A-4147-A177-3AD203B41FA5}">
                      <a16:colId xmlns:a16="http://schemas.microsoft.com/office/drawing/2014/main" val="3388073017"/>
                    </a:ext>
                  </a:extLst>
                </a:gridCol>
              </a:tblGrid>
              <a:tr h="680720">
                <a:tc>
                  <a:txBody>
                    <a:bodyPr/>
                    <a:lstStyle/>
                    <a:p>
                      <a:endParaRPr lang="en-US" dirty="0"/>
                    </a:p>
                  </a:txBody>
                  <a:tcPr>
                    <a:solidFill>
                      <a:schemeClr val="bg1"/>
                    </a:solidFill>
                  </a:tcPr>
                </a:tc>
                <a:tc>
                  <a:txBody>
                    <a:bodyPr/>
                    <a:lstStyle/>
                    <a:p>
                      <a:r>
                        <a:rPr lang="en-US" dirty="0"/>
                        <a:t>Subversion</a:t>
                      </a:r>
                    </a:p>
                  </a:txBody>
                  <a:tcPr>
                    <a:solidFill>
                      <a:schemeClr val="bg1">
                        <a:lumMod val="50000"/>
                      </a:schemeClr>
                    </a:solidFill>
                  </a:tcPr>
                </a:tc>
                <a:tc>
                  <a:txBody>
                    <a:bodyPr/>
                    <a:lstStyle/>
                    <a:p>
                      <a:r>
                        <a:rPr lang="en-US" dirty="0"/>
                        <a:t>Preparation</a:t>
                      </a:r>
                    </a:p>
                  </a:txBody>
                  <a:tcPr>
                    <a:solidFill>
                      <a:schemeClr val="bg1">
                        <a:lumMod val="50000"/>
                      </a:schemeClr>
                    </a:solidFill>
                  </a:tcPr>
                </a:tc>
                <a:tc>
                  <a:txBody>
                    <a:bodyPr/>
                    <a:lstStyle/>
                    <a:p>
                      <a:r>
                        <a:rPr lang="en-US" dirty="0"/>
                        <a:t>Aggression </a:t>
                      </a:r>
                    </a:p>
                  </a:txBody>
                  <a:tcPr>
                    <a:solidFill>
                      <a:schemeClr val="bg1">
                        <a:lumMod val="50000"/>
                      </a:schemeClr>
                    </a:solidFill>
                  </a:tcPr>
                </a:tc>
                <a:extLst>
                  <a:ext uri="{0D108BD9-81ED-4DB2-BD59-A6C34878D82A}">
                    <a16:rowId xmlns:a16="http://schemas.microsoft.com/office/drawing/2014/main" val="3358005682"/>
                  </a:ext>
                </a:extLst>
              </a:tr>
              <a:tr h="680720">
                <a:tc>
                  <a:txBody>
                    <a:bodyPr/>
                    <a:lstStyle/>
                    <a:p>
                      <a:r>
                        <a:rPr lang="en-US" dirty="0"/>
                        <a:t>Self Actionable </a:t>
                      </a:r>
                    </a:p>
                  </a:txBody>
                  <a:tcPr>
                    <a:solidFill>
                      <a:schemeClr val="bg1">
                        <a:lumMod val="50000"/>
                      </a:schemeClr>
                    </a:solidFill>
                  </a:tcPr>
                </a:tc>
                <a:tc>
                  <a:txBody>
                    <a:bodyPr/>
                    <a:lstStyle/>
                    <a:p>
                      <a:r>
                        <a:rPr lang="en-US" dirty="0"/>
                        <a:t>Yes</a:t>
                      </a:r>
                    </a:p>
                  </a:txBody>
                  <a:tcPr>
                    <a:solidFill>
                      <a:schemeClr val="bg1">
                        <a:lumMod val="95000"/>
                      </a:schemeClr>
                    </a:solidFill>
                  </a:tcPr>
                </a:tc>
                <a:tc>
                  <a:txBody>
                    <a:bodyPr/>
                    <a:lstStyle/>
                    <a:p>
                      <a:r>
                        <a:rPr lang="en-US" dirty="0"/>
                        <a:t>Yes</a:t>
                      </a:r>
                    </a:p>
                  </a:txBody>
                  <a:tcPr>
                    <a:solidFill>
                      <a:schemeClr val="bg1">
                        <a:lumMod val="95000"/>
                      </a:schemeClr>
                    </a:solidFill>
                  </a:tcPr>
                </a:tc>
                <a:tc>
                  <a:txBody>
                    <a:bodyPr/>
                    <a:lstStyle/>
                    <a:p>
                      <a:r>
                        <a:rPr lang="en-US" dirty="0"/>
                        <a:t>No</a:t>
                      </a:r>
                    </a:p>
                  </a:txBody>
                  <a:tcPr>
                    <a:solidFill>
                      <a:schemeClr val="bg1">
                        <a:lumMod val="95000"/>
                      </a:schemeClr>
                    </a:solidFill>
                  </a:tcPr>
                </a:tc>
                <a:extLst>
                  <a:ext uri="{0D108BD9-81ED-4DB2-BD59-A6C34878D82A}">
                    <a16:rowId xmlns:a16="http://schemas.microsoft.com/office/drawing/2014/main" val="2874736116"/>
                  </a:ext>
                </a:extLst>
              </a:tr>
              <a:tr h="680720">
                <a:tc>
                  <a:txBody>
                    <a:bodyPr/>
                    <a:lstStyle/>
                    <a:p>
                      <a:r>
                        <a:rPr lang="en-US" dirty="0"/>
                        <a:t>Useful despite outcome </a:t>
                      </a:r>
                    </a:p>
                  </a:txBody>
                  <a:tcPr>
                    <a:solidFill>
                      <a:schemeClr val="bg1">
                        <a:lumMod val="50000"/>
                      </a:schemeClr>
                    </a:solidFill>
                  </a:tcPr>
                </a:tc>
                <a:tc>
                  <a:txBody>
                    <a:bodyPr/>
                    <a:lstStyle/>
                    <a:p>
                      <a:r>
                        <a:rPr lang="en-US" dirty="0"/>
                        <a:t>Neutral</a:t>
                      </a:r>
                    </a:p>
                  </a:txBody>
                  <a:tcPr>
                    <a:solidFill>
                      <a:schemeClr val="bg1">
                        <a:lumMod val="65000"/>
                      </a:schemeClr>
                    </a:solidFill>
                  </a:tcPr>
                </a:tc>
                <a:tc>
                  <a:txBody>
                    <a:bodyPr/>
                    <a:lstStyle/>
                    <a:p>
                      <a:r>
                        <a:rPr lang="en-US" dirty="0"/>
                        <a:t>Yes</a:t>
                      </a:r>
                    </a:p>
                  </a:txBody>
                  <a:tcPr>
                    <a:solidFill>
                      <a:schemeClr val="bg1">
                        <a:lumMod val="65000"/>
                      </a:schemeClr>
                    </a:solidFill>
                  </a:tcPr>
                </a:tc>
                <a:tc>
                  <a:txBody>
                    <a:bodyPr/>
                    <a:lstStyle/>
                    <a:p>
                      <a:r>
                        <a:rPr lang="en-US" dirty="0"/>
                        <a:t>Neutral</a:t>
                      </a:r>
                    </a:p>
                  </a:txBody>
                  <a:tcPr>
                    <a:solidFill>
                      <a:schemeClr val="bg1">
                        <a:lumMod val="65000"/>
                      </a:schemeClr>
                    </a:solidFill>
                  </a:tcPr>
                </a:tc>
                <a:extLst>
                  <a:ext uri="{0D108BD9-81ED-4DB2-BD59-A6C34878D82A}">
                    <a16:rowId xmlns:a16="http://schemas.microsoft.com/office/drawing/2014/main" val="4196586658"/>
                  </a:ext>
                </a:extLst>
              </a:tr>
              <a:tr h="680720">
                <a:tc>
                  <a:txBody>
                    <a:bodyPr/>
                    <a:lstStyle/>
                    <a:p>
                      <a:r>
                        <a:rPr lang="en-US" dirty="0"/>
                        <a:t>Effectiveness over time</a:t>
                      </a:r>
                    </a:p>
                  </a:txBody>
                  <a:tcPr>
                    <a:solidFill>
                      <a:schemeClr val="bg1">
                        <a:lumMod val="50000"/>
                      </a:schemeClr>
                    </a:solidFill>
                  </a:tcPr>
                </a:tc>
                <a:tc>
                  <a:txBody>
                    <a:bodyPr/>
                    <a:lstStyle/>
                    <a:p>
                      <a:r>
                        <a:rPr lang="en-US" dirty="0"/>
                        <a:t>Decreasing</a:t>
                      </a:r>
                    </a:p>
                  </a:txBody>
                  <a:tcPr>
                    <a:solidFill>
                      <a:schemeClr val="bg1">
                        <a:lumMod val="95000"/>
                      </a:schemeClr>
                    </a:solidFill>
                  </a:tcPr>
                </a:tc>
                <a:tc>
                  <a:txBody>
                    <a:bodyPr/>
                    <a:lstStyle/>
                    <a:p>
                      <a:r>
                        <a:rPr lang="en-US" dirty="0"/>
                        <a:t>Increasing</a:t>
                      </a:r>
                    </a:p>
                  </a:txBody>
                  <a:tcPr>
                    <a:solidFill>
                      <a:schemeClr val="bg1">
                        <a:lumMod val="95000"/>
                      </a:schemeClr>
                    </a:solidFill>
                  </a:tcPr>
                </a:tc>
                <a:tc>
                  <a:txBody>
                    <a:bodyPr/>
                    <a:lstStyle/>
                    <a:p>
                      <a:r>
                        <a:rPr lang="en-US" dirty="0"/>
                        <a:t>Unclear</a:t>
                      </a:r>
                    </a:p>
                  </a:txBody>
                  <a:tcPr>
                    <a:solidFill>
                      <a:schemeClr val="bg1">
                        <a:lumMod val="95000"/>
                      </a:schemeClr>
                    </a:solidFill>
                  </a:tcPr>
                </a:tc>
                <a:extLst>
                  <a:ext uri="{0D108BD9-81ED-4DB2-BD59-A6C34878D82A}">
                    <a16:rowId xmlns:a16="http://schemas.microsoft.com/office/drawing/2014/main" val="3951616828"/>
                  </a:ext>
                </a:extLst>
              </a:tr>
              <a:tr h="680720">
                <a:tc>
                  <a:txBody>
                    <a:bodyPr/>
                    <a:lstStyle/>
                    <a:p>
                      <a:r>
                        <a:rPr lang="en-US" dirty="0"/>
                        <a:t>Inherent risk</a:t>
                      </a:r>
                    </a:p>
                  </a:txBody>
                  <a:tcPr>
                    <a:solidFill>
                      <a:schemeClr val="bg1">
                        <a:lumMod val="50000"/>
                      </a:schemeClr>
                    </a:solidFill>
                  </a:tcPr>
                </a:tc>
                <a:tc>
                  <a:txBody>
                    <a:bodyPr/>
                    <a:lstStyle/>
                    <a:p>
                      <a:r>
                        <a:rPr lang="en-US" dirty="0"/>
                        <a:t>Low</a:t>
                      </a:r>
                    </a:p>
                  </a:txBody>
                  <a:tcPr>
                    <a:solidFill>
                      <a:schemeClr val="bg1">
                        <a:lumMod val="65000"/>
                      </a:schemeClr>
                    </a:solidFill>
                  </a:tcPr>
                </a:tc>
                <a:tc>
                  <a:txBody>
                    <a:bodyPr/>
                    <a:lstStyle/>
                    <a:p>
                      <a:r>
                        <a:rPr lang="en-US" dirty="0"/>
                        <a:t>Low</a:t>
                      </a:r>
                    </a:p>
                  </a:txBody>
                  <a:tcPr>
                    <a:solidFill>
                      <a:schemeClr val="bg1">
                        <a:lumMod val="65000"/>
                      </a:schemeClr>
                    </a:solidFill>
                  </a:tcPr>
                </a:tc>
                <a:tc>
                  <a:txBody>
                    <a:bodyPr/>
                    <a:lstStyle/>
                    <a:p>
                      <a:r>
                        <a:rPr lang="en-US" dirty="0"/>
                        <a:t>Mid to High</a:t>
                      </a:r>
                    </a:p>
                  </a:txBody>
                  <a:tcPr>
                    <a:solidFill>
                      <a:schemeClr val="bg1">
                        <a:lumMod val="65000"/>
                      </a:schemeClr>
                    </a:solidFill>
                  </a:tcPr>
                </a:tc>
                <a:extLst>
                  <a:ext uri="{0D108BD9-81ED-4DB2-BD59-A6C34878D82A}">
                    <a16:rowId xmlns:a16="http://schemas.microsoft.com/office/drawing/2014/main" val="3981581423"/>
                  </a:ext>
                </a:extLst>
              </a:tr>
            </a:tbl>
          </a:graphicData>
        </a:graphic>
      </p:graphicFrame>
    </p:spTree>
    <p:extLst>
      <p:ext uri="{BB962C8B-B14F-4D97-AF65-F5344CB8AC3E}">
        <p14:creationId xmlns:p14="http://schemas.microsoft.com/office/powerpoint/2010/main" val="22090604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b="1"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1583</TotalTime>
  <Words>1241</Words>
  <Application>Microsoft Office PowerPoint</Application>
  <PresentationFormat>On-screen Show (4:3)</PresentationFormat>
  <Paragraphs>78</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borchern</dc:creator>
  <cp:lastModifiedBy>Coon, Vladimir Ivanovich</cp:lastModifiedBy>
  <cp:revision>100</cp:revision>
  <dcterms:created xsi:type="dcterms:W3CDTF">2014-02-19T23:34:34Z</dcterms:created>
  <dcterms:modified xsi:type="dcterms:W3CDTF">2023-04-05T06:23:57Z</dcterms:modified>
</cp:coreProperties>
</file>