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05a2fda7b0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05a2fda7b0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0597808549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0597808549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0597808549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0597808549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05a2fda7b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05a2fda7b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05a2fda7b0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05a2fda7b0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5.png"/><Relationship Id="rId6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92325"/>
            <a:ext cx="8520600" cy="127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latin typeface="Calibri"/>
                <a:ea typeface="Calibri"/>
                <a:cs typeface="Calibri"/>
                <a:sym typeface="Calibri"/>
              </a:rPr>
              <a:t>Boron Carbide: </a:t>
            </a:r>
            <a:endParaRPr b="1" sz="3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latin typeface="Calibri"/>
                <a:ea typeface="Calibri"/>
                <a:cs typeface="Calibri"/>
                <a:sym typeface="Calibri"/>
              </a:rPr>
              <a:t>The Armor of T</a:t>
            </a:r>
            <a:r>
              <a:rPr b="1" lang="en" sz="3600">
                <a:latin typeface="Calibri"/>
                <a:ea typeface="Calibri"/>
                <a:cs typeface="Calibri"/>
                <a:sym typeface="Calibri"/>
              </a:rPr>
              <a:t>omorrow</a:t>
            </a:r>
            <a:endParaRPr b="1" sz="3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65700" y="2374200"/>
            <a:ext cx="3438300" cy="127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Vladimir Coon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Materials </a:t>
            </a:r>
            <a:r>
              <a:rPr b="1"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Science</a:t>
            </a:r>
            <a:r>
              <a:rPr b="1"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Engineering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Texas A&amp;M </a:t>
            </a:r>
            <a:r>
              <a:rPr b="1"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6700" y="3858725"/>
            <a:ext cx="947392" cy="783851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>
            <p:ph idx="12" type="sldNum"/>
          </p:nvPr>
        </p:nvSpPr>
        <p:spPr>
          <a:xfrm>
            <a:off x="107308" y="464256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29263" y="1600200"/>
            <a:ext cx="3762375" cy="2819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7391100" y="4670025"/>
            <a:ext cx="1441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Khan et al., 2017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115425"/>
            <a:ext cx="8520600" cy="105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20">
                <a:latin typeface="Calibri"/>
                <a:ea typeface="Calibri"/>
                <a:cs typeface="Calibri"/>
                <a:sym typeface="Calibri"/>
              </a:rPr>
              <a:t>Boron carbide is a high performance ceramic which is well suited for use in body armor.</a:t>
            </a:r>
            <a:endParaRPr b="1" sz="282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2473" y="1130475"/>
            <a:ext cx="2436626" cy="1000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79350" y="2390188"/>
            <a:ext cx="1151200" cy="113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 rotWithShape="1">
          <a:blip r:embed="rId5">
            <a:alphaModFix/>
          </a:blip>
          <a:srcRect b="0" l="874" r="884" t="1584"/>
          <a:stretch/>
        </p:blipFill>
        <p:spPr>
          <a:xfrm>
            <a:off x="2669100" y="3823250"/>
            <a:ext cx="1140174" cy="113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 rotWithShape="1">
          <a:blip r:embed="rId6">
            <a:alphaModFix/>
          </a:blip>
          <a:srcRect b="690" l="583" r="583" t="680"/>
          <a:stretch/>
        </p:blipFill>
        <p:spPr>
          <a:xfrm>
            <a:off x="4156352" y="3823250"/>
            <a:ext cx="1410298" cy="11350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4"/>
          <p:cNvSpPr txBox="1"/>
          <p:nvPr/>
        </p:nvSpPr>
        <p:spPr>
          <a:xfrm>
            <a:off x="2914400" y="983950"/>
            <a:ext cx="41163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Developing lighter and less bulky armor is a necessary part of increasing US combat effectiveness.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3809275" y="2403600"/>
            <a:ext cx="41163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Boron Carbide is a high performance ceramic that may be usable in the next generation of body armor.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6186000" y="3787675"/>
            <a:ext cx="26463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Boron carbide’s weaknesses appear to be manageable.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14"/>
          <p:cNvSpPr txBox="1"/>
          <p:nvPr>
            <p:ph idx="12" type="sldNum"/>
          </p:nvPr>
        </p:nvSpPr>
        <p:spPr>
          <a:xfrm>
            <a:off x="68983" y="464256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311700" y="203875"/>
            <a:ext cx="8520600" cy="100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11">
                <a:latin typeface="Calibri"/>
                <a:ea typeface="Calibri"/>
                <a:cs typeface="Calibri"/>
                <a:sym typeface="Calibri"/>
              </a:rPr>
              <a:t>Developing</a:t>
            </a:r>
            <a:r>
              <a:rPr b="1" lang="en" sz="2811">
                <a:latin typeface="Calibri"/>
                <a:ea typeface="Calibri"/>
                <a:cs typeface="Calibri"/>
                <a:sym typeface="Calibri"/>
              </a:rPr>
              <a:t> lighter and less bulky armor is a </a:t>
            </a:r>
            <a:r>
              <a:rPr b="1" lang="en" sz="2811">
                <a:latin typeface="Calibri"/>
                <a:ea typeface="Calibri"/>
                <a:cs typeface="Calibri"/>
                <a:sym typeface="Calibri"/>
              </a:rPr>
              <a:t>necessary part of increasing US combat effectiveness.</a:t>
            </a:r>
            <a:endParaRPr b="1" sz="2811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8" name="Google Shape;7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7088" y="1342500"/>
            <a:ext cx="8249834" cy="3385675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107333" y="464256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0" name="Google Shape;80;p15"/>
          <p:cNvSpPr txBox="1"/>
          <p:nvPr/>
        </p:nvSpPr>
        <p:spPr>
          <a:xfrm>
            <a:off x="7391100" y="4670025"/>
            <a:ext cx="1441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Hunt et al., 2016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type="title"/>
          </p:nvPr>
        </p:nvSpPr>
        <p:spPr>
          <a:xfrm>
            <a:off x="311700" y="284050"/>
            <a:ext cx="8520600" cy="8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35217"/>
              <a:buFont typeface="Arial"/>
              <a:buNone/>
            </a:pPr>
            <a:r>
              <a:rPr b="1" lang="en" sz="2811">
                <a:latin typeface="Calibri"/>
                <a:ea typeface="Calibri"/>
                <a:cs typeface="Calibri"/>
                <a:sym typeface="Calibri"/>
              </a:rPr>
              <a:t>Boron Carbide is a high performance ceramic that may be usable in the next generation of body armor. </a:t>
            </a:r>
            <a:endParaRPr/>
          </a:p>
        </p:txBody>
      </p:sp>
      <p:sp>
        <p:nvSpPr>
          <p:cNvPr id="86" name="Google Shape;86;p16"/>
          <p:cNvSpPr txBox="1"/>
          <p:nvPr>
            <p:ph idx="12" type="sldNum"/>
          </p:nvPr>
        </p:nvSpPr>
        <p:spPr>
          <a:xfrm>
            <a:off x="107333" y="464256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7" name="Google Shape;87;p16"/>
          <p:cNvSpPr txBox="1"/>
          <p:nvPr/>
        </p:nvSpPr>
        <p:spPr>
          <a:xfrm>
            <a:off x="7391100" y="4670025"/>
            <a:ext cx="1441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Khan et al.</a:t>
            </a:r>
            <a:r>
              <a:rPr b="1"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2017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Google Shape;8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07388" y="1406550"/>
            <a:ext cx="3129214" cy="31909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20">
                <a:latin typeface="Calibri"/>
                <a:ea typeface="Calibri"/>
                <a:cs typeface="Calibri"/>
                <a:sym typeface="Calibri"/>
              </a:rPr>
              <a:t>Boron carbide’s weaknesses appear to be </a:t>
            </a:r>
            <a:r>
              <a:rPr b="1" lang="en" sz="2820">
                <a:latin typeface="Calibri"/>
                <a:ea typeface="Calibri"/>
                <a:cs typeface="Calibri"/>
                <a:sym typeface="Calibri"/>
              </a:rPr>
              <a:t>manageable.</a:t>
            </a:r>
            <a:r>
              <a:rPr b="1" lang="en" sz="2820">
                <a:latin typeface="Calibri"/>
                <a:ea typeface="Calibri"/>
                <a:cs typeface="Calibri"/>
                <a:sym typeface="Calibri"/>
              </a:rPr>
              <a:t> </a:t>
            </a:r>
            <a:endParaRPr b="1" sz="282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4" name="Google Shape;94;p17"/>
          <p:cNvPicPr preferRelativeResize="0"/>
          <p:nvPr/>
        </p:nvPicPr>
        <p:blipFill rotWithShape="1">
          <a:blip r:embed="rId3">
            <a:alphaModFix/>
          </a:blip>
          <a:srcRect b="0" l="874" r="884" t="1584"/>
          <a:stretch/>
        </p:blipFill>
        <p:spPr>
          <a:xfrm>
            <a:off x="1549950" y="1943950"/>
            <a:ext cx="2554475" cy="2362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7"/>
          <p:cNvPicPr preferRelativeResize="0"/>
          <p:nvPr/>
        </p:nvPicPr>
        <p:blipFill rotWithShape="1">
          <a:blip r:embed="rId4">
            <a:alphaModFix/>
          </a:blip>
          <a:srcRect b="690" l="583" r="583" t="680"/>
          <a:stretch/>
        </p:blipFill>
        <p:spPr>
          <a:xfrm>
            <a:off x="4882029" y="1943950"/>
            <a:ext cx="3159671" cy="236235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7"/>
          <p:cNvSpPr txBox="1"/>
          <p:nvPr>
            <p:ph idx="12" type="sldNum"/>
          </p:nvPr>
        </p:nvSpPr>
        <p:spPr>
          <a:xfrm>
            <a:off x="107308" y="464256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7" name="Google Shape;97;p17"/>
          <p:cNvSpPr txBox="1"/>
          <p:nvPr/>
        </p:nvSpPr>
        <p:spPr>
          <a:xfrm>
            <a:off x="7644300" y="4670025"/>
            <a:ext cx="11880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Hayun, 2017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/>
          <p:nvPr>
            <p:ph type="title"/>
          </p:nvPr>
        </p:nvSpPr>
        <p:spPr>
          <a:xfrm>
            <a:off x="311700" y="188550"/>
            <a:ext cx="8520600" cy="99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11">
                <a:latin typeface="Calibri"/>
                <a:ea typeface="Calibri"/>
                <a:cs typeface="Calibri"/>
                <a:sym typeface="Calibri"/>
              </a:rPr>
              <a:t>In </a:t>
            </a:r>
            <a:r>
              <a:rPr b="1" lang="en" sz="2811">
                <a:latin typeface="Calibri"/>
                <a:ea typeface="Calibri"/>
                <a:cs typeface="Calibri"/>
                <a:sym typeface="Calibri"/>
              </a:rPr>
              <a:t>conclusion</a:t>
            </a:r>
            <a:r>
              <a:rPr b="1" lang="en" sz="2811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1" lang="en" sz="2820">
                <a:latin typeface="Calibri"/>
                <a:ea typeface="Calibri"/>
                <a:cs typeface="Calibri"/>
                <a:sym typeface="Calibri"/>
              </a:rPr>
              <a:t>Boron carbide composites are very fitting for use in body armor.</a:t>
            </a:r>
            <a:endParaRPr b="1" sz="281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8"/>
          <p:cNvSpPr txBox="1"/>
          <p:nvPr/>
        </p:nvSpPr>
        <p:spPr>
          <a:xfrm>
            <a:off x="469125" y="1407375"/>
            <a:ext cx="2590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8"/>
          <p:cNvSpPr txBox="1"/>
          <p:nvPr/>
        </p:nvSpPr>
        <p:spPr>
          <a:xfrm>
            <a:off x="311700" y="1662850"/>
            <a:ext cx="41163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Lightweight</a:t>
            </a: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armor is a necessity on the </a:t>
            </a: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battlefield</a:t>
            </a: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8"/>
          <p:cNvSpPr txBox="1"/>
          <p:nvPr/>
        </p:nvSpPr>
        <p:spPr>
          <a:xfrm>
            <a:off x="311700" y="2880750"/>
            <a:ext cx="41163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Boron carbide composites can perform well across many velocities.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8"/>
          <p:cNvSpPr txBox="1"/>
          <p:nvPr/>
        </p:nvSpPr>
        <p:spPr>
          <a:xfrm>
            <a:off x="2513850" y="4382275"/>
            <a:ext cx="4116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Questions?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8"/>
          <p:cNvSpPr txBox="1"/>
          <p:nvPr>
            <p:ph idx="12" type="sldNum"/>
          </p:nvPr>
        </p:nvSpPr>
        <p:spPr>
          <a:xfrm>
            <a:off x="69008" y="464256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8" name="Google Shape;108;p18"/>
          <p:cNvSpPr txBox="1"/>
          <p:nvPr/>
        </p:nvSpPr>
        <p:spPr>
          <a:xfrm>
            <a:off x="7391100" y="4670025"/>
            <a:ext cx="1441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Khan </a:t>
            </a:r>
            <a:r>
              <a:rPr b="1"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 al., 2017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" name="Google Shape;10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58625" y="1181711"/>
            <a:ext cx="3180825" cy="3067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